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7" r:id="rId2"/>
    <p:sldId id="308" r:id="rId3"/>
    <p:sldId id="309" r:id="rId4"/>
    <p:sldId id="310" r:id="rId5"/>
    <p:sldId id="319" r:id="rId6"/>
    <p:sldId id="311" r:id="rId7"/>
    <p:sldId id="313" r:id="rId8"/>
    <p:sldId id="314" r:id="rId9"/>
    <p:sldId id="315" r:id="rId10"/>
    <p:sldId id="321" r:id="rId11"/>
    <p:sldId id="322" r:id="rId12"/>
    <p:sldId id="312" r:id="rId13"/>
    <p:sldId id="316" r:id="rId14"/>
    <p:sldId id="320" r:id="rId15"/>
    <p:sldId id="318" r:id="rId16"/>
  </p:sldIdLst>
  <p:sldSz cx="9906000" cy="6858000" type="A4"/>
  <p:notesSz cx="6797675" cy="9926638"/>
  <p:embeddedFontLst>
    <p:embeddedFont>
      <p:font typeface="Modern H Medium" panose="020B0603000000020004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172">
          <p15:clr>
            <a:srgbClr val="A4A3A4"/>
          </p15:clr>
        </p15:guide>
        <p15:guide id="4" pos="5842">
          <p15:clr>
            <a:srgbClr val="A4A3A4"/>
          </p15:clr>
        </p15:guide>
        <p15:guide id="5" pos="3120">
          <p15:clr>
            <a:srgbClr val="A4A3A4"/>
          </p15:clr>
        </p15:guide>
        <p15:guide id="6" pos="6068">
          <p15:clr>
            <a:srgbClr val="A4A3A4"/>
          </p15:clr>
        </p15:guide>
        <p15:guide id="7" pos="3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7B6"/>
    <a:srgbClr val="EE0000"/>
    <a:srgbClr val="FF0000"/>
    <a:srgbClr val="DE0000"/>
    <a:srgbClr val="CC0000"/>
    <a:srgbClr val="003B83"/>
    <a:srgbClr val="F5F5F5"/>
    <a:srgbClr val="DA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1" autoAdjust="0"/>
    <p:restoredTop sz="99222" autoAdjust="0"/>
  </p:normalViewPr>
  <p:slideViewPr>
    <p:cSldViewPr>
      <p:cViewPr>
        <p:scale>
          <a:sx n="100" d="100"/>
          <a:sy n="100" d="100"/>
        </p:scale>
        <p:origin x="592" y="392"/>
      </p:cViewPr>
      <p:guideLst>
        <p:guide orient="horz" pos="618"/>
        <p:guide orient="horz" pos="3974"/>
        <p:guide pos="172"/>
        <p:guide pos="5842"/>
        <p:guide pos="3120"/>
        <p:guide pos="6068"/>
        <p:guide pos="3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408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895A13-F782-424A-A256-3D60B1C501BF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AC240A-23CD-4B6F-9744-ECB32E412B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1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E68C2-B2F7-4068-BEF7-1BDDC087CE5D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2" rIns="91422" bIns="4571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22" tIns="45712" rIns="91422" bIns="4571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1ED7D1-C710-4897-8140-1B2E29C95F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0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9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5899150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14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29713" y="328613"/>
            <a:ext cx="4953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AFAE8344-62E5-4F10-A229-68E7FA915FA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5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108F-C3C4-4687-8623-EB033C4A210C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7A83-47B3-444B-8B64-D7B652315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108F-C3C4-4687-8623-EB033C4A210C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7A83-47B3-444B-8B64-D7B652315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5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A7E843-567E-4F0E-8A38-B96FAA155F26}" type="datetime1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r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115ABD-A6DD-4060-B873-8863DBCF92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3421BCB-16E2-420A-B627-7CFE8F43FC8E}" type="slidenum">
              <a:rPr lang="ko-KR" altLang="en-US" smtClean="0">
                <a:solidFill>
                  <a:srgbClr val="000000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19" name="제목 1"/>
          <p:cNvSpPr>
            <a:spLocks noGrp="1"/>
          </p:cNvSpPr>
          <p:nvPr>
            <p:ph type="ctrTitle"/>
          </p:nvPr>
        </p:nvSpPr>
        <p:spPr>
          <a:xfrm>
            <a:off x="455613" y="115888"/>
            <a:ext cx="6729412" cy="508000"/>
          </a:xfrm>
        </p:spPr>
        <p:txBody>
          <a:bodyPr/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서비스 아이디어 주제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7" name="모서리가 둥근 직사각형 63"/>
          <p:cNvSpPr/>
          <p:nvPr/>
        </p:nvSpPr>
        <p:spPr bwMode="auto">
          <a:xfrm>
            <a:off x="3556000" y="908051"/>
            <a:ext cx="2808288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4848" y="980728"/>
            <a:ext cx="2405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accent1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endParaRPr lang="ko-KR" altLang="en-US" sz="2400" dirty="0">
              <a:solidFill>
                <a:schemeClr val="accent1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00" y="1362254"/>
            <a:ext cx="1757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Github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주소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0" name="모서리가 둥근 직사각형 63"/>
          <p:cNvSpPr/>
          <p:nvPr/>
        </p:nvSpPr>
        <p:spPr bwMode="auto">
          <a:xfrm>
            <a:off x="67960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0550" y="890717"/>
            <a:ext cx="26209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OS : Windows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언어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javascript</a:t>
            </a:r>
            <a:endParaRPr lang="en-US" altLang="ko-KR" sz="14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라이브러리 </a:t>
            </a:r>
            <a:r>
              <a:rPr lang="en-US" altLang="ko-KR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phaser.js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마이닝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Tool : Java,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2" name="모서리가 둥근 직사각형 63"/>
          <p:cNvSpPr/>
          <p:nvPr/>
        </p:nvSpPr>
        <p:spPr bwMode="auto">
          <a:xfrm>
            <a:off x="3444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29" y="980728"/>
            <a:ext cx="2808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사고예측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집단알림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시스템</a:t>
            </a:r>
            <a:endParaRPr lang="ko-KR" altLang="en-US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463" y="2468503"/>
            <a:ext cx="102251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구현 아키텍처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그룹화를 </a:t>
            </a:r>
            <a:r>
              <a:rPr lang="ko-KR" altLang="en-US" sz="1800" b="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굳이하는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이유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최근 </a:t>
            </a:r>
            <a:r>
              <a:rPr lang="ko-KR" altLang="en-US" sz="1600" b="0" dirty="0">
                <a:solidFill>
                  <a:srgbClr val="EE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영동고속도로 연쇄추돌사고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처럼 유사한 상황의 집단이 사고를 당하는 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경우 그 피해가 매우 크다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사용데이터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구현모습 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도로상황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진입각도벡터를 이용한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Detection 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위험감지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2801" y="1862522"/>
            <a:ext cx="9309756" cy="707886"/>
            <a:chOff x="344488" y="1980527"/>
            <a:chExt cx="9309756" cy="707886"/>
          </a:xfrm>
        </p:grpSpPr>
        <p:sp>
          <p:nvSpPr>
            <p:cNvPr id="16" name="모서리가 둥근 직사각형 63"/>
            <p:cNvSpPr/>
            <p:nvPr/>
          </p:nvSpPr>
          <p:spPr bwMode="auto">
            <a:xfrm>
              <a:off x="344488" y="1988840"/>
              <a:ext cx="9259887" cy="648072"/>
            </a:xfrm>
            <a:prstGeom prst="roundRect">
              <a:avLst>
                <a:gd name="adj" fmla="val 542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3244" y="1980527"/>
              <a:ext cx="927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비슷한 상황에 놓인 차량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들을</a:t>
              </a:r>
              <a:r>
                <a:rPr lang="ko-KR" altLang="en-US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그룹화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하고</a:t>
              </a:r>
              <a:r>
                <a:rPr lang="en-US" altLang="ko-KR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사고를 당하기로 예측되는 집단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에게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알림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을 주어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연쇄추돌사고를 방지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하는 서비스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3" y="4595016"/>
            <a:ext cx="2248431" cy="2262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94" y="4576079"/>
            <a:ext cx="2338430" cy="2262984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2778448" y="5517232"/>
            <a:ext cx="9504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/>
          <p:cNvSpPr/>
          <p:nvPr/>
        </p:nvSpPr>
        <p:spPr>
          <a:xfrm>
            <a:off x="5701928" y="5517232"/>
            <a:ext cx="6192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16" y="4576078"/>
            <a:ext cx="1714048" cy="22819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3156518"/>
            <a:ext cx="5601072" cy="32968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7272808" cy="26776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6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이용한 차량 로그데이터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방법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하여 모든 차량의 로그데이터 상에서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초보다 긴 시간동안 브레이크를 밟은 차량의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속도를 수집</a:t>
            </a:r>
            <a:endParaRPr lang="en-US" altLang="ko-KR" sz="20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브레이크의 제동은 보편적으로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Linear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하게 작용하므로 가속도는 제동하는 시간 내내 동일하다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Data-Mining : </a:t>
            </a:r>
            <a:r>
              <a:rPr lang="en-US" altLang="ko-KR" sz="20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이용하여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Mining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848" y="6402814"/>
            <a:ext cx="822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Y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평균가속도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X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해당차량의 브레이크 온 직전 초기속도</a:t>
            </a:r>
          </a:p>
        </p:txBody>
      </p:sp>
    </p:spTree>
    <p:extLst>
      <p:ext uri="{BB962C8B-B14F-4D97-AF65-F5344CB8AC3E}">
        <p14:creationId xmlns:p14="http://schemas.microsoft.com/office/powerpoint/2010/main" val="71332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2" y="2553984"/>
            <a:ext cx="6624736" cy="389935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6768752" cy="22775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8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적절한 함수로 근사하여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가속도와 속도의 관계그래프를 찾아서 정지거리를 구합니다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근사의 이유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우리는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브레이킹을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했을 때를 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긴박하다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고 생각할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데이터를 고려하였을 때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Outlier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제외하고 다음과 같은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브레이킹의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경향성을 예측할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496616" y="3140968"/>
            <a:ext cx="2376264" cy="18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/>
          <p:cNvSpPr/>
          <p:nvPr/>
        </p:nvSpPr>
        <p:spPr>
          <a:xfrm>
            <a:off x="3872880" y="3836207"/>
            <a:ext cx="2821149" cy="1104961"/>
          </a:xfrm>
          <a:custGeom>
            <a:avLst/>
            <a:gdLst>
              <a:gd name="connsiteX0" fmla="*/ 0 w 2821149"/>
              <a:gd name="connsiteY0" fmla="*/ 1104961 h 1104961"/>
              <a:gd name="connsiteX1" fmla="*/ 1758950 w 2821149"/>
              <a:gd name="connsiteY1" fmla="*/ 12761 h 1104961"/>
              <a:gd name="connsiteX2" fmla="*/ 2736850 w 2821149"/>
              <a:gd name="connsiteY2" fmla="*/ 508061 h 1104961"/>
              <a:gd name="connsiteX3" fmla="*/ 2705100 w 2821149"/>
              <a:gd name="connsiteY3" fmla="*/ 508061 h 110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149" h="1104961">
                <a:moveTo>
                  <a:pt x="0" y="1104961"/>
                </a:moveTo>
                <a:cubicBezTo>
                  <a:pt x="651404" y="608602"/>
                  <a:pt x="1302808" y="112244"/>
                  <a:pt x="1758950" y="12761"/>
                </a:cubicBezTo>
                <a:cubicBezTo>
                  <a:pt x="2215092" y="-86722"/>
                  <a:pt x="2579158" y="425511"/>
                  <a:pt x="2736850" y="508061"/>
                </a:cubicBezTo>
                <a:cubicBezTo>
                  <a:pt x="2894542" y="590611"/>
                  <a:pt x="2799821" y="549336"/>
                  <a:pt x="2705100" y="508061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40994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Detection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실행되면서 클러스터 단위로 모든 경우를 계산하여 가해클러스터와 피해클러스터를 찾습니다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389600"/>
            <a:ext cx="7848872" cy="42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가해차량과 피해차량을 계산하면 이벤트를 발생시켜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이벤트가 인식되면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알림을 전달합니다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데이터센터의 역할을 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36" y="2708920"/>
            <a:ext cx="4104456" cy="397203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76736" y="3717032"/>
            <a:ext cx="1944216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496616" y="4293096"/>
            <a:ext cx="1296144" cy="936104"/>
          </a:xfrm>
          <a:prstGeom prst="straightConnector1">
            <a:avLst/>
          </a:prstGeom>
          <a:ln w="2540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480" y="5229200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후방의 위험차량을 찾았으며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이는 안전하게 진행하고 있는 전방의 느린 클러스터에게 알려집니다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 rot="19561612">
            <a:off x="3807076" y="4298891"/>
            <a:ext cx="2520280" cy="7920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177136" y="2996952"/>
            <a:ext cx="1512167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65710" y="2452184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안전하게 교차로에서 좌회전하는 차량들의 모습입니다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7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88504" y="692696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20552" y="620688"/>
            <a:ext cx="8496944" cy="548611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마무리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제언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endParaRPr lang="en-US" altLang="ko-KR" sz="105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1.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기존의 사고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는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전방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의 차량 또는 집단이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당하는 경우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 많은데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기존의 </a:t>
            </a:r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사고알림방식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대체로 후방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의 차량 또는 집단에 알림 또는 회피작동을 합니다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 Ex) AEB, ASCC</a:t>
            </a:r>
          </a:p>
          <a:p>
            <a:endParaRPr lang="en-US" altLang="ko-KR" sz="28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2.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 서비스는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피해가능차량들을 집단화를 시켜 연쇄추돌사고의 가능성을 낮춰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주며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이는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교통사고로 인한 사회적 비용의 감소효과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가집니다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3.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알림의 발생로그를 분석하여 차량의 보험료를 산정할 수 있습니다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 Ex)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가해알림을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많이 얻은 경우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이를 분석하여 보험료의 새로운 산정기준을 만들 수 있습니다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.(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제안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16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>
          <a:xfrm>
            <a:off x="381000" y="0"/>
            <a:ext cx="9144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064290" y="1605666"/>
            <a:ext cx="3777420" cy="3646668"/>
          </a:xfrm>
          <a:prstGeom prst="ellipse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52801" y="2874145"/>
            <a:ext cx="3663182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317AB5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감사합니다</a:t>
            </a:r>
            <a:endParaRPr lang="ko-KR" altLang="en-US" sz="3600" dirty="0">
              <a:solidFill>
                <a:srgbClr val="317AB5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8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>
          <a:xfrm>
            <a:off x="381000" y="0"/>
            <a:ext cx="9144000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673080" y="3049052"/>
            <a:ext cx="3777420" cy="3646668"/>
          </a:xfrm>
          <a:prstGeom prst="ellipse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95550" y="1484784"/>
            <a:ext cx="7213834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측 후방 </a:t>
            </a:r>
            <a:r>
              <a:rPr lang="ko-KR" altLang="en-US" sz="4000" dirty="0">
                <a:solidFill>
                  <a:srgbClr val="FFC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사고예측</a:t>
            </a:r>
            <a:r>
              <a:rPr lang="ko-KR" altLang="en-US" sz="4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집단알림</a:t>
            </a:r>
            <a:r>
              <a:rPr lang="ko-KR" altLang="en-US" sz="4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시스템</a:t>
            </a:r>
            <a:endParaRPr lang="ko-KR" altLang="en-US" sz="4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ko-KR" altLang="en-US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0308" y="4437113"/>
            <a:ext cx="3235181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팀명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1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조 보라매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소속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연세대학교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팀원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송치헌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신용호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이상주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4568" y="432703"/>
            <a:ext cx="5616624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Contents</a:t>
            </a:r>
            <a:endParaRPr lang="ko-KR" altLang="en-US" sz="48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48544" y="1915691"/>
            <a:ext cx="399752" cy="403572"/>
            <a:chOff x="179512" y="908720"/>
            <a:chExt cx="399752" cy="403572"/>
          </a:xfrm>
        </p:grpSpPr>
        <p:sp>
          <p:nvSpPr>
            <p:cNvPr id="21" name="타원 20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48544" y="5372074"/>
            <a:ext cx="399752" cy="403572"/>
            <a:chOff x="179512" y="908720"/>
            <a:chExt cx="399752" cy="403572"/>
          </a:xfrm>
        </p:grpSpPr>
        <p:sp>
          <p:nvSpPr>
            <p:cNvPr id="24" name="타원 2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48544" y="2779786"/>
            <a:ext cx="399752" cy="403572"/>
            <a:chOff x="179512" y="908720"/>
            <a:chExt cx="399752" cy="403572"/>
          </a:xfrm>
        </p:grpSpPr>
        <p:sp>
          <p:nvSpPr>
            <p:cNvPr id="33" name="타원 32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392312" y="1887216"/>
            <a:ext cx="33123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Clustering(</a:t>
            </a: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이란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</a:t>
            </a:r>
            <a:endParaRPr lang="ko-KR" altLang="en-US" sz="24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92312" y="2751311"/>
            <a:ext cx="36004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알고리즘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92312" y="5343599"/>
            <a:ext cx="266429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마무리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848544" y="3643882"/>
            <a:ext cx="399752" cy="403572"/>
            <a:chOff x="179512" y="908720"/>
            <a:chExt cx="399752" cy="403572"/>
          </a:xfrm>
        </p:grpSpPr>
        <p:sp>
          <p:nvSpPr>
            <p:cNvPr id="41" name="타원 40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92312" y="3615407"/>
            <a:ext cx="597666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 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/ Data Mining</a:t>
            </a:r>
            <a:endParaRPr lang="ko-KR" altLang="en-US" sz="24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48544" y="4507978"/>
            <a:ext cx="399752" cy="403572"/>
            <a:chOff x="179512" y="908720"/>
            <a:chExt cx="399752" cy="403572"/>
          </a:xfrm>
        </p:grpSpPr>
        <p:sp>
          <p:nvSpPr>
            <p:cNvPr id="45" name="타원 44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392312" y="4479503"/>
            <a:ext cx="36004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 </a:t>
            </a:r>
          </a:p>
        </p:txBody>
      </p:sp>
    </p:spTree>
    <p:extLst>
      <p:ext uri="{BB962C8B-B14F-4D97-AF65-F5344CB8AC3E}">
        <p14:creationId xmlns:p14="http://schemas.microsoft.com/office/powerpoint/2010/main" val="307703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900010"/>
            <a:ext cx="432048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Clustering(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이란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2560" y="1619508"/>
            <a:ext cx="795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유사성을 기반으로 데이터를 몇몇의 그룹으로 분류하는 것을 말합니다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9" y="2469670"/>
            <a:ext cx="4676459" cy="31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8464" y="780852"/>
            <a:ext cx="6552728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900010"/>
            <a:ext cx="410445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2560" y="1619508"/>
            <a:ext cx="8217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감지범위내에 서로가 인식되면 하나의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인식합니다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 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감지범위는 속도에 반비례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해당 클러스터의 속도가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느릴수록 후방의 빠른 클러스터에 대처할 시간이 필요하기 때문입니다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9064" y="3348144"/>
            <a:ext cx="936104" cy="93610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792760" y="777621"/>
            <a:ext cx="6480720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0762" y="3348144"/>
            <a:ext cx="936104" cy="93610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60712" y="2956744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097016" y="2925947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217544" y="-675456"/>
            <a:ext cx="2736304" cy="2812957"/>
            <a:chOff x="7217544" y="-675456"/>
            <a:chExt cx="2736304" cy="28129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86825" y="3669857"/>
            <a:ext cx="2736304" cy="2812957"/>
            <a:chOff x="7217544" y="-675456"/>
            <a:chExt cx="2736304" cy="281295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293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Clustering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실행된 후 유사차량끼리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 되어서 클러스터 리스트가 생성됩니다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2452248"/>
            <a:ext cx="4661140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각도이용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96" y="2852936"/>
            <a:ext cx="936104" cy="936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2736015" y="4164343"/>
            <a:ext cx="936104" cy="9361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5688342" y="5316471"/>
            <a:ext cx="936104" cy="93610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568624" y="3320988"/>
            <a:ext cx="5976664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1712640" y="4797152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684" y="5060503"/>
            <a:ext cx="16400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204067" y="2161230"/>
            <a:ext cx="2324996" cy="24711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230286" y="3140968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824096" y="2161229"/>
            <a:ext cx="2322514" cy="36982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203098" y="4237597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620890" y="5948448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00872" y="6227189"/>
            <a:ext cx="1550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X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46610" y="2780928"/>
            <a:ext cx="462574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7136" y="194993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가해자후보가 바라보는 각도와 가해자의 진행방향의 차이가 너무 커서 충돌할 가능성이 적다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48744" y="2708920"/>
            <a:ext cx="144016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24608" y="2396207"/>
            <a:ext cx="16103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odern H Medium" panose="020B0603000000020004" pitchFamily="50" charset="-127"/>
                <a:ea typeface="Modern H Medium" panose="020B0603000000020004" pitchFamily="50" charset="-127"/>
              </a:rPr>
              <a:t>피해자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1136576" y="3320988"/>
            <a:ext cx="36004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56" y="3429000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 클러스터는 피해 클러스터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후방에서 접근한다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6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2277602"/>
            <a:ext cx="936104" cy="9361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5517232"/>
            <a:ext cx="936104" cy="9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6996" y="2420889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선행클러스터의 후미차량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5795973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선행차량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448944" y="3147984"/>
            <a:ext cx="0" cy="2438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52601" y="-99392"/>
            <a:ext cx="6198473" cy="640871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448944" y="2790220"/>
            <a:ext cx="2952328" cy="135886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6033120" y="2060848"/>
            <a:ext cx="1445946" cy="136815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73280" y="1700808"/>
            <a:ext cx="17940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68824" y="4149080"/>
            <a:ext cx="9361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1359" y="3717032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선행과 후속클러스터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사이의 거리</a:t>
            </a:r>
          </a:p>
        </p:txBody>
      </p:sp>
    </p:spTree>
    <p:extLst>
      <p:ext uri="{BB962C8B-B14F-4D97-AF65-F5344CB8AC3E}">
        <p14:creationId xmlns:p14="http://schemas.microsoft.com/office/powerpoint/2010/main" val="76391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512" y="1628800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정지거리란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운전자가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차량을 인식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한 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제동을 하여 멈출 때 까지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이동하는 거리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고려해야할 점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신경반응시간동안 이동한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idle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+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필요한 변수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 및 가속도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다음 페이지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4568" y="3356992"/>
            <a:ext cx="936104" cy="9361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1312" y="3341894"/>
            <a:ext cx="936104" cy="9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1112" y="3356992"/>
            <a:ext cx="936104" cy="93610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537176" y="4370106"/>
            <a:ext cx="1800200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532620" y="4370106"/>
            <a:ext cx="4932548" cy="67006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53200" y="4514122"/>
            <a:ext cx="27619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신경이 반응하는 시간동안 그대로 이동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공주거리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속도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x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반응시간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0732" y="4514122"/>
            <a:ext cx="30603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브레이크를 밟은 후 실제로 이동하는 시간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156" y="5934670"/>
            <a:ext cx="90730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평균 신경반응시간은 </a:t>
            </a:r>
            <a:r>
              <a:rPr lang="en-US" altLang="ko-KR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0.2</a:t>
            </a:r>
            <a:r>
              <a:rPr lang="ko-KR" altLang="en-US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하였습니다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출처는 아래와 같습니다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http://www.fon.hum.uva.nl/rob/Courses/InformationInSpeech/CDROM/Literature/LOTwinterschool2006/biae.clemson.edu/bpc/bp/Lab/110/reaction.htm#Arousal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99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611</Words>
  <Application>Microsoft Office PowerPoint</Application>
  <PresentationFormat>A4 용지(210x297mm)</PresentationFormat>
  <Paragraphs>86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Modern H Medium</vt:lpstr>
      <vt:lpstr>Arial</vt:lpstr>
      <vt:lpstr>맑은 고딕</vt:lpstr>
      <vt:lpstr>현대하모니 M</vt:lpstr>
      <vt:lpstr>굴림</vt:lpstr>
      <vt:lpstr>Office 테마</vt:lpstr>
      <vt:lpstr>서비스 아이디어 주제(보라매)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chi heon song</cp:lastModifiedBy>
  <cp:revision>255</cp:revision>
  <cp:lastPrinted>2016-08-18T08:31:27Z</cp:lastPrinted>
  <dcterms:created xsi:type="dcterms:W3CDTF">2012-06-03T16:57:30Z</dcterms:created>
  <dcterms:modified xsi:type="dcterms:W3CDTF">2016-08-23T03:41:02Z</dcterms:modified>
</cp:coreProperties>
</file>